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heme/theme3.xml" ContentType="application/vnd.openxmlformats-officedocument.them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9" r:id="rId4"/>
    <p:sldId id="258" r:id="rId5"/>
    <p:sldId id="263" r:id="rId6"/>
    <p:sldId id="260" r:id="rId7"/>
    <p:sldId id="262" r:id="rId8"/>
    <p:sldId id="292" r:id="rId9"/>
    <p:sldId id="293" r:id="rId10"/>
    <p:sldId id="261" r:id="rId11"/>
    <p:sldId id="268" r:id="rId12"/>
    <p:sldId id="267" r:id="rId13"/>
    <p:sldId id="278" r:id="rId14"/>
    <p:sldId id="295" r:id="rId15"/>
    <p:sldId id="270" r:id="rId16"/>
    <p:sldId id="271" r:id="rId17"/>
    <p:sldId id="272" r:id="rId18"/>
    <p:sldId id="280" r:id="rId19"/>
    <p:sldId id="274" r:id="rId20"/>
    <p:sldId id="273" r:id="rId21"/>
    <p:sldId id="28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fontAlgn="base" hangingPunct="1">
              <a:buFont typeface="Arial" panose="020B0604020202020204" pitchFamily="34" charset="0"/>
              <a:buChar char="•"/>
            </a:pPr>
            <a:fld id="{A522012A-FCB3-4CED-94C4-B519B01092AC}" type="slidenum">
              <a:rPr altLang="zh-CN" smtClean="0">
                <a:latin typeface="Calibri" panose="020F0502020204030204" charset="0"/>
              </a:rPr>
              <a:t>2</a:t>
            </a:fld>
            <a:endParaRPr lang="zh-CN" altLang="zh-CN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fontAlgn="auto">
              <a:buFontTx/>
              <a:buNone/>
              <a:defRPr/>
            </a:pPr>
            <a:fld id="{3B9B75DC-5FEC-499E-B21D-DC67E0794ED1}" type="slidenum">
              <a:rPr lang="zh-CN" altLang="en-US" sz="1200" noProof="1">
                <a:latin typeface="+mn-lt"/>
                <a:ea typeface="+mn-ea"/>
                <a:cs typeface="微软雅黑" panose="020B0503020204020204" charset="-122"/>
                <a:sym typeface="+mn-ea"/>
              </a:rPr>
              <a:t>20</a:t>
            </a:fld>
            <a:endParaRPr lang="zh-CN" altLang="en-US" sz="1200" noProof="1">
              <a:latin typeface="+mn-lt"/>
              <a:ea typeface="+mn-ea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2.jpe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1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2"/>
            </p:custDataLst>
          </p:nvPr>
        </p:nvSpPr>
        <p:spPr>
          <a:xfrm>
            <a:off x="0" y="-6985"/>
            <a:ext cx="7148830" cy="6891655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2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4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1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平行四边形 7"/>
          <p:cNvSpPr/>
          <p:nvPr>
            <p:custDataLst>
              <p:tags r:id="rId2"/>
            </p:custDataLst>
          </p:nvPr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任意多边形 15"/>
          <p:cNvSpPr/>
          <p:nvPr>
            <p:custDataLst>
              <p:tags r:id="rId3"/>
            </p:custDataLst>
          </p:nvPr>
        </p:nvSpPr>
        <p:spPr>
          <a:xfrm>
            <a:off x="-17463" y="-11113"/>
            <a:ext cx="7237413" cy="6892926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 rotWithShape="1">
            <a:blip r:embed="rId1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4"/>
            </p:custDataLst>
          </p:nvPr>
        </p:nvSpPr>
        <p:spPr>
          <a:xfrm>
            <a:off x="-42863" y="-9525"/>
            <a:ext cx="7269163" cy="6891338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5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2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4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  <a:p>
            <a:pPr lvl="1"/>
            <a:r>
              <a:rPr lang="zh-CN" altLang="en-US" noProof="1">
                <a:sym typeface="+mn-ea"/>
              </a:rPr>
              <a:t>第二级</a:t>
            </a:r>
          </a:p>
          <a:p>
            <a:pPr lvl="2"/>
            <a:r>
              <a:rPr lang="zh-CN" altLang="en-US" noProof="1">
                <a:sym typeface="+mn-ea"/>
              </a:rPr>
              <a:t>第三级</a:t>
            </a:r>
          </a:p>
          <a:p>
            <a:pPr lvl="3"/>
            <a:r>
              <a:rPr lang="zh-CN" altLang="en-US" noProof="1">
                <a:sym typeface="+mn-ea"/>
              </a:rPr>
              <a:t>第四级</a:t>
            </a: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7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7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3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0">
          <a:blip r:embed="rId19">
            <a:alphaModFix amt="25000"/>
          </a:blip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  <a:t>‹#›</a:t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0">
          <a:blip r:embed="rId19">
            <a:alphaModFix amt="25000"/>
          </a:blip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  <a:t>‹#›</a:t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image" Target="../media/image4.png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144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10" Type="http://schemas.openxmlformats.org/officeDocument/2006/relationships/tags" Target="../tags/tag15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01035" y="4579620"/>
            <a:ext cx="5539740" cy="184086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托管</a:t>
            </a:r>
            <a:br>
              <a:rPr lang="zh-CN" altLang="en-US"/>
            </a:br>
            <a:r>
              <a:rPr lang="en-US" altLang="zh-CN"/>
              <a:t>Orphan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75220" y="4056651"/>
            <a:ext cx="4489450" cy="523240"/>
          </a:xfrm>
        </p:spPr>
        <p:txBody>
          <a:bodyPr/>
          <a:lstStyle/>
          <a:p>
            <a:r>
              <a:rPr lang="zh-CN" altLang="en-US"/>
              <a:t>托管小组</a:t>
            </a:r>
            <a:r>
              <a:rPr lang="en-US" altLang="zh-CN"/>
              <a:t>·AID</a:t>
            </a:r>
            <a:r>
              <a:rPr lang="zh-CN" altLang="en-US"/>
              <a:t> </a:t>
            </a:r>
            <a:r>
              <a:rPr lang="en-US" altLang="zh-CN"/>
              <a:t>2208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登录后的变化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4860" y="5082540"/>
            <a:ext cx="8884285" cy="1775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登录后：</a:t>
            </a:r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本地存储登录用户的</a:t>
            </a:r>
            <a:r>
              <a:rPr lang="en-US" altLang="zh-CN">
                <a:sym typeface="+mn-ea"/>
              </a:rPr>
              <a:t>token </a:t>
            </a:r>
            <a:r>
              <a:rPr lang="zh-CN" altLang="en-US">
                <a:sym typeface="+mn-ea"/>
              </a:rPr>
              <a:t>和 </a:t>
            </a:r>
            <a:r>
              <a:rPr lang="en-US" altLang="zh-CN">
                <a:sym typeface="+mn-ea"/>
              </a:rPr>
              <a:t>username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）地址栏输入</a:t>
            </a:r>
            <a:r>
              <a:rPr lang="en-US" altLang="zh-CN"/>
              <a:t>username + / + info</a:t>
            </a:r>
            <a:r>
              <a:rPr lang="zh-CN" altLang="en-US"/>
              <a:t>，跳转至个人信息页，通过点击</a:t>
            </a:r>
            <a:r>
              <a:rPr lang="en-US" altLang="zh-CN"/>
              <a:t>“</a:t>
            </a:r>
            <a:r>
              <a:rPr lang="zh-CN" altLang="en-US"/>
              <a:t>编辑</a:t>
            </a:r>
            <a:r>
              <a:rPr lang="en-US" altLang="zh-CN"/>
              <a:t>”</a:t>
            </a:r>
            <a:r>
              <a:rPr lang="zh-CN" altLang="en-US"/>
              <a:t>进入个</a:t>
            </a:r>
            <a:r>
              <a:rPr lang="en-US" altLang="zh-CN"/>
              <a:t>   </a:t>
            </a:r>
          </a:p>
          <a:p>
            <a:r>
              <a:rPr lang="zh-CN" altLang="en-US"/>
              <a:t>人信息修改页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1296035"/>
            <a:ext cx="10058400" cy="2278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" y="3821430"/>
            <a:ext cx="10058400" cy="1173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个人资料页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48805" y="1156970"/>
            <a:ext cx="34404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个人信息修改页：</a:t>
            </a:r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）个人相关资料。包含昵称，个人签名以及个人描述。点击保存即可修改。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）用户头像，上传后，页面自动刷新更新页面头像</a:t>
            </a:r>
          </a:p>
          <a:p>
            <a:endParaRPr lang="zh-CN" altLang="en-US"/>
          </a:p>
          <a:p>
            <a:r>
              <a:rPr lang="zh-CN" altLang="en-US"/>
              <a:t>个人信息页：</a:t>
            </a:r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）上述的信息会反应在个人信息页上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740" y="1079500"/>
            <a:ext cx="4154170" cy="5388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090" y="4632960"/>
            <a:ext cx="6258560" cy="16624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密码修改页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2430780"/>
            <a:ext cx="4564380" cy="3672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1116330"/>
            <a:ext cx="10058400" cy="11734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02070" y="3053080"/>
            <a:ext cx="3440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）通过点击</a:t>
            </a:r>
            <a:r>
              <a:rPr lang="en-US" altLang="zh-CN"/>
              <a:t>“</a:t>
            </a:r>
            <a:r>
              <a:rPr lang="zh-CN" altLang="en-US"/>
              <a:t>安全设置</a:t>
            </a:r>
            <a:r>
              <a:rPr lang="en-US" altLang="zh-CN"/>
              <a:t>”</a:t>
            </a:r>
            <a:r>
              <a:rPr lang="zh-CN" altLang="en-US"/>
              <a:t>，会进入密码更改页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）此处可进行密码的变更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密码修改页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77860" y="885190"/>
            <a:ext cx="34404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）基本的合法性校验</a:t>
            </a:r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原密码错误或为空时，提示</a:t>
            </a:r>
            <a:r>
              <a:rPr lang="en-US" altLang="zh-CN"/>
              <a:t>“</a:t>
            </a:r>
            <a:r>
              <a:rPr lang="zh-CN" altLang="en-US"/>
              <a:t>原密码错误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修改的密码两次输入结果不相同或未在</a:t>
            </a:r>
            <a:r>
              <a:rPr lang="en-US" altLang="zh-CN"/>
              <a:t>“</a:t>
            </a:r>
            <a:r>
              <a:rPr lang="zh-CN" altLang="en-US"/>
              <a:t>再次输入密码框</a:t>
            </a:r>
            <a:r>
              <a:rPr lang="en-US" altLang="zh-CN"/>
              <a:t>”</a:t>
            </a:r>
            <a:r>
              <a:rPr lang="zh-CN" altLang="en-US"/>
              <a:t>中输入密码时，均提示</a:t>
            </a:r>
            <a:r>
              <a:rPr lang="en-US" altLang="zh-CN"/>
              <a:t>“</a:t>
            </a:r>
            <a:r>
              <a:rPr lang="zh-CN" altLang="en-US"/>
              <a:t>密码不一致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未输入新密码时，提示</a:t>
            </a:r>
            <a:r>
              <a:rPr lang="en-US" altLang="zh-CN"/>
              <a:t>“</a:t>
            </a:r>
            <a:r>
              <a:rPr lang="zh-CN" altLang="en-US"/>
              <a:t>输入要修改的密码</a:t>
            </a:r>
            <a:r>
              <a:rPr lang="en-US" altLang="zh-CN"/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1071245"/>
            <a:ext cx="4144010" cy="3295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1087120"/>
            <a:ext cx="4142105" cy="3279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755" y="3655060"/>
            <a:ext cx="3742690" cy="2936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205" y="4179570"/>
            <a:ext cx="4277360" cy="2315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就业喜报</a:t>
            </a:r>
            <a:r>
              <a:rPr lang="en-US" altLang="zh-CN"/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20" y="3188970"/>
            <a:ext cx="6635115" cy="2952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" y="1140460"/>
            <a:ext cx="6109335" cy="2718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2995" y="1808480"/>
            <a:ext cx="2890520" cy="4154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就业喜报功能，提现了学员的就业率，以及就业喜讯。竟有老师与管理员上传学员就业喜报，让高新就业的快乐分享给每一位，加入人工智能的小伙伴，在学员与梦想中成长，祝大哥们，找到高薪工作，人人抱富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发表文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85190"/>
            <a:ext cx="6675755" cy="3884295"/>
          </a:xfrm>
          <a:prstGeom prst="rect">
            <a:avLst/>
          </a:prstGeom>
        </p:spPr>
      </p:pic>
      <p:pic>
        <p:nvPicPr>
          <p:cNvPr id="7" name="图片 6" descr="adm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5" y="3208020"/>
            <a:ext cx="7253605" cy="3376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文章模块</a:t>
            </a:r>
            <a:r>
              <a:rPr lang="en-US" altLang="zh-CN"/>
              <a:t>--</a:t>
            </a:r>
            <a:r>
              <a:t>发表文章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02550" y="1581785"/>
            <a:ext cx="3667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，用户登录之后，可以在该界面发表相对应文章。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8215" y="5384165"/>
            <a:ext cx="3134360" cy="1969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，后台管理员也可以通过后台添加发表文章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章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459865"/>
            <a:ext cx="7204075" cy="4090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文章模块</a:t>
            </a:r>
            <a:r>
              <a:rPr lang="en-US" altLang="zh-CN"/>
              <a:t>--</a:t>
            </a:r>
            <a:r>
              <a:rPr lang="zh-CN" altLang="en-US"/>
              <a:t>文章列表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696325" y="2829560"/>
            <a:ext cx="2247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前后台发表的文章，</a:t>
            </a:r>
          </a:p>
          <a:p>
            <a:endParaRPr lang="zh-CN" altLang="en-US"/>
          </a:p>
          <a:p>
            <a:r>
              <a:rPr lang="zh-CN" altLang="en-US"/>
              <a:t>均可在此处展示并进</a:t>
            </a:r>
          </a:p>
          <a:p>
            <a:endParaRPr lang="zh-CN" altLang="en-US"/>
          </a:p>
          <a:p>
            <a:r>
              <a:rPr lang="zh-CN" altLang="en-US"/>
              <a:t>行查看</a:t>
            </a: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文章详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1286510"/>
            <a:ext cx="8653780" cy="5145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文章模块</a:t>
            </a:r>
            <a:r>
              <a:rPr lang="en-US" altLang="zh-CN"/>
              <a:t>--</a:t>
            </a:r>
            <a:r>
              <a:t>文章详情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86270" y="3196590"/>
            <a:ext cx="1636395" cy="189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文章详细内容在此展示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" y="1099820"/>
            <a:ext cx="9965690" cy="5070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留言模块</a:t>
            </a:r>
            <a:r>
              <a:rPr lang="en-US" altLang="zh-CN"/>
              <a:t>--</a:t>
            </a:r>
            <a:r>
              <a:t>添加留言区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12330" y="3228975"/>
            <a:ext cx="2505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留言板块：</a:t>
            </a:r>
          </a:p>
          <a:p>
            <a:r>
              <a:rPr lang="zh-CN" altLang="en-US"/>
              <a:t>1.用户(学员和老师)在发布完文章(感悟分享，知识分享等)后，实现在每个文章下发布评论功能。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0" y="1374140"/>
            <a:ext cx="8577580" cy="4789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留言模块</a:t>
            </a:r>
            <a:r>
              <a:rPr lang="en-US" altLang="zh-CN">
                <a:sym typeface="+mn-ea"/>
              </a:rPr>
              <a:t>--</a:t>
            </a:r>
            <a:r>
              <a:rPr>
                <a:sym typeface="+mn-ea"/>
              </a:rPr>
              <a:t>留言展示区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52410" y="2976245"/>
            <a:ext cx="3346450" cy="1821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t>2.本次项目留言板块设计分为父级评论和子级评论，即在文章下发表评论和对该评论进行评论，用户点击留言按键即可自由发表观点。教师账号会被赋予增删权限，对于不当的言论可以进行删除功能。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5705" y="2381885"/>
            <a:ext cx="3985260" cy="2289810"/>
          </a:xfrm>
          <a:prstGeom prst="rect">
            <a:avLst/>
          </a:prstGeom>
        </p:spPr>
      </p:pic>
      <p:sp>
        <p:nvSpPr>
          <p:cNvPr id="22529" name="Freeform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35238" y="4892675"/>
            <a:ext cx="1403350" cy="606425"/>
          </a:xfrm>
          <a:custGeom>
            <a:avLst/>
            <a:gdLst>
              <a:gd name="T0" fmla="*/ 432 w 453"/>
              <a:gd name="T1" fmla="*/ 171 h 196"/>
              <a:gd name="T2" fmla="*/ 396 w 453"/>
              <a:gd name="T3" fmla="*/ 138 h 196"/>
              <a:gd name="T4" fmla="*/ 379 w 453"/>
              <a:gd name="T5" fmla="*/ 110 h 196"/>
              <a:gd name="T6" fmla="*/ 369 w 453"/>
              <a:gd name="T7" fmla="*/ 0 h 196"/>
              <a:gd name="T8" fmla="*/ 84 w 453"/>
              <a:gd name="T9" fmla="*/ 0 h 196"/>
              <a:gd name="T10" fmla="*/ 74 w 453"/>
              <a:gd name="T11" fmla="*/ 110 h 196"/>
              <a:gd name="T12" fmla="*/ 58 w 453"/>
              <a:gd name="T13" fmla="*/ 139 h 196"/>
              <a:gd name="T14" fmla="*/ 21 w 453"/>
              <a:gd name="T15" fmla="*/ 172 h 196"/>
              <a:gd name="T16" fmla="*/ 32 w 453"/>
              <a:gd name="T17" fmla="*/ 191 h 196"/>
              <a:gd name="T18" fmla="*/ 196 w 453"/>
              <a:gd name="T19" fmla="*/ 196 h 196"/>
              <a:gd name="T20" fmla="*/ 257 w 453"/>
              <a:gd name="T21" fmla="*/ 196 h 196"/>
              <a:gd name="T22" fmla="*/ 422 w 453"/>
              <a:gd name="T23" fmla="*/ 191 h 196"/>
              <a:gd name="T24" fmla="*/ 432 w 453"/>
              <a:gd name="T25" fmla="*/ 17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3" h="196">
                <a:moveTo>
                  <a:pt x="432" y="171"/>
                </a:moveTo>
                <a:cubicBezTo>
                  <a:pt x="432" y="171"/>
                  <a:pt x="409" y="151"/>
                  <a:pt x="396" y="138"/>
                </a:cubicBezTo>
                <a:cubicBezTo>
                  <a:pt x="383" y="125"/>
                  <a:pt x="379" y="110"/>
                  <a:pt x="379" y="110"/>
                </a:cubicBezTo>
                <a:cubicBezTo>
                  <a:pt x="369" y="0"/>
                  <a:pt x="369" y="0"/>
                  <a:pt x="369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4" y="110"/>
                  <a:pt x="70" y="126"/>
                  <a:pt x="58" y="139"/>
                </a:cubicBezTo>
                <a:cubicBezTo>
                  <a:pt x="45" y="152"/>
                  <a:pt x="21" y="172"/>
                  <a:pt x="21" y="172"/>
                </a:cubicBezTo>
                <a:cubicBezTo>
                  <a:pt x="21" y="172"/>
                  <a:pt x="0" y="187"/>
                  <a:pt x="32" y="191"/>
                </a:cubicBezTo>
                <a:cubicBezTo>
                  <a:pt x="50" y="194"/>
                  <a:pt x="131" y="196"/>
                  <a:pt x="196" y="196"/>
                </a:cubicBezTo>
                <a:cubicBezTo>
                  <a:pt x="257" y="196"/>
                  <a:pt x="257" y="196"/>
                  <a:pt x="257" y="196"/>
                </a:cubicBezTo>
                <a:cubicBezTo>
                  <a:pt x="324" y="196"/>
                  <a:pt x="403" y="194"/>
                  <a:pt x="422" y="191"/>
                </a:cubicBezTo>
                <a:cubicBezTo>
                  <a:pt x="453" y="186"/>
                  <a:pt x="432" y="171"/>
                  <a:pt x="432" y="1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0" name="Freeform 7"/>
          <p:cNvSpPr>
            <a:spLocks noEditPoints="1" noChangeArrowheads="1"/>
          </p:cNvSpPr>
          <p:nvPr>
            <p:custDataLst>
              <p:tags r:id="rId3"/>
            </p:custDataLst>
          </p:nvPr>
        </p:nvSpPr>
        <p:spPr bwMode="auto">
          <a:xfrm>
            <a:off x="1133475" y="2265363"/>
            <a:ext cx="4197350" cy="2565400"/>
          </a:xfrm>
          <a:custGeom>
            <a:avLst/>
            <a:gdLst>
              <a:gd name="T0" fmla="*/ 1323 w 1356"/>
              <a:gd name="T1" fmla="*/ 0 h 828"/>
              <a:gd name="T2" fmla="*/ 35 w 1356"/>
              <a:gd name="T3" fmla="*/ 0 h 828"/>
              <a:gd name="T4" fmla="*/ 0 w 1356"/>
              <a:gd name="T5" fmla="*/ 36 h 828"/>
              <a:gd name="T6" fmla="*/ 0 w 1356"/>
              <a:gd name="T7" fmla="*/ 792 h 828"/>
              <a:gd name="T8" fmla="*/ 35 w 1356"/>
              <a:gd name="T9" fmla="*/ 828 h 828"/>
              <a:gd name="T10" fmla="*/ 512 w 1356"/>
              <a:gd name="T11" fmla="*/ 828 h 828"/>
              <a:gd name="T12" fmla="*/ 539 w 1356"/>
              <a:gd name="T13" fmla="*/ 828 h 828"/>
              <a:gd name="T14" fmla="*/ 820 w 1356"/>
              <a:gd name="T15" fmla="*/ 828 h 828"/>
              <a:gd name="T16" fmla="*/ 849 w 1356"/>
              <a:gd name="T17" fmla="*/ 828 h 828"/>
              <a:gd name="T18" fmla="*/ 1323 w 1356"/>
              <a:gd name="T19" fmla="*/ 828 h 828"/>
              <a:gd name="T20" fmla="*/ 1356 w 1356"/>
              <a:gd name="T21" fmla="*/ 792 h 828"/>
              <a:gd name="T22" fmla="*/ 1356 w 1356"/>
              <a:gd name="T23" fmla="*/ 36 h 828"/>
              <a:gd name="T24" fmla="*/ 1323 w 1356"/>
              <a:gd name="T25" fmla="*/ 0 h 828"/>
              <a:gd name="T26" fmla="*/ 1300 w 1356"/>
              <a:gd name="T27" fmla="*/ 768 h 828"/>
              <a:gd name="T28" fmla="*/ 52 w 1356"/>
              <a:gd name="T29" fmla="*/ 768 h 828"/>
              <a:gd name="T30" fmla="*/ 52 w 1356"/>
              <a:gd name="T31" fmla="*/ 60 h 828"/>
              <a:gd name="T32" fmla="*/ 1300 w 1356"/>
              <a:gd name="T33" fmla="*/ 60 h 828"/>
              <a:gd name="T34" fmla="*/ 1300 w 1356"/>
              <a:gd name="T35" fmla="*/ 76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6" h="828">
                <a:moveTo>
                  <a:pt x="1323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7"/>
                  <a:pt x="0" y="36"/>
                </a:cubicBezTo>
                <a:cubicBezTo>
                  <a:pt x="0" y="792"/>
                  <a:pt x="0" y="792"/>
                  <a:pt x="0" y="792"/>
                </a:cubicBezTo>
                <a:cubicBezTo>
                  <a:pt x="0" y="811"/>
                  <a:pt x="16" y="828"/>
                  <a:pt x="35" y="828"/>
                </a:cubicBezTo>
                <a:cubicBezTo>
                  <a:pt x="512" y="828"/>
                  <a:pt x="512" y="828"/>
                  <a:pt x="512" y="828"/>
                </a:cubicBezTo>
                <a:cubicBezTo>
                  <a:pt x="539" y="828"/>
                  <a:pt x="539" y="828"/>
                  <a:pt x="539" y="828"/>
                </a:cubicBezTo>
                <a:cubicBezTo>
                  <a:pt x="820" y="828"/>
                  <a:pt x="820" y="828"/>
                  <a:pt x="820" y="828"/>
                </a:cubicBezTo>
                <a:cubicBezTo>
                  <a:pt x="849" y="828"/>
                  <a:pt x="849" y="828"/>
                  <a:pt x="849" y="828"/>
                </a:cubicBezTo>
                <a:cubicBezTo>
                  <a:pt x="1323" y="828"/>
                  <a:pt x="1323" y="828"/>
                  <a:pt x="1323" y="828"/>
                </a:cubicBezTo>
                <a:cubicBezTo>
                  <a:pt x="1342" y="828"/>
                  <a:pt x="1356" y="811"/>
                  <a:pt x="1356" y="792"/>
                </a:cubicBezTo>
                <a:cubicBezTo>
                  <a:pt x="1356" y="36"/>
                  <a:pt x="1356" y="36"/>
                  <a:pt x="1356" y="36"/>
                </a:cubicBezTo>
                <a:cubicBezTo>
                  <a:pt x="1356" y="17"/>
                  <a:pt x="1342" y="0"/>
                  <a:pt x="1323" y="0"/>
                </a:cubicBezTo>
                <a:close/>
                <a:moveTo>
                  <a:pt x="1300" y="768"/>
                </a:moveTo>
                <a:cubicBezTo>
                  <a:pt x="52" y="768"/>
                  <a:pt x="52" y="768"/>
                  <a:pt x="52" y="768"/>
                </a:cubicBezTo>
                <a:cubicBezTo>
                  <a:pt x="52" y="60"/>
                  <a:pt x="52" y="60"/>
                  <a:pt x="52" y="60"/>
                </a:cubicBezTo>
                <a:cubicBezTo>
                  <a:pt x="1300" y="60"/>
                  <a:pt x="1300" y="60"/>
                  <a:pt x="1300" y="60"/>
                </a:cubicBezTo>
                <a:lnTo>
                  <a:pt x="1300" y="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val 50"/>
          <p:cNvSpPr/>
          <p:nvPr>
            <p:custDataLst>
              <p:tags r:id="rId4"/>
            </p:custDataLst>
          </p:nvPr>
        </p:nvSpPr>
        <p:spPr>
          <a:xfrm>
            <a:off x="5938203" y="4475480"/>
            <a:ext cx="382587" cy="38258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6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Freeform 6"/>
          <p:cNvSpPr/>
          <p:nvPr>
            <p:custDataLst>
              <p:tags r:id="rId5"/>
            </p:custDataLst>
          </p:nvPr>
        </p:nvSpPr>
        <p:spPr bwMode="auto">
          <a:xfrm>
            <a:off x="6041390" y="4592955"/>
            <a:ext cx="176213" cy="147638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443028" y="4251643"/>
            <a:ext cx="4918075" cy="830262"/>
          </a:xfrm>
          <a:prstGeom prst="rect">
            <a:avLst/>
          </a:prstGeom>
        </p:spPr>
        <p:txBody>
          <a:bodyPr lIns="90000" tIns="46800" rIns="90000" bIns="46800" anchor="ctr">
            <a:norm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功能包括文章，留言，就业喜报展示等</a:t>
            </a:r>
          </a:p>
        </p:txBody>
      </p:sp>
      <p:sp>
        <p:nvSpPr>
          <p:cNvPr id="48" name="Oval 47"/>
          <p:cNvSpPr/>
          <p:nvPr>
            <p:custDataLst>
              <p:tags r:id="rId7"/>
            </p:custDataLst>
          </p:nvPr>
        </p:nvSpPr>
        <p:spPr>
          <a:xfrm>
            <a:off x="5938203" y="3359468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6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Freeform 6"/>
          <p:cNvSpPr/>
          <p:nvPr>
            <p:custDataLst>
              <p:tags r:id="rId8"/>
            </p:custDataLst>
          </p:nvPr>
        </p:nvSpPr>
        <p:spPr bwMode="auto">
          <a:xfrm>
            <a:off x="6041390" y="3476943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6443028" y="3135630"/>
            <a:ext cx="4918075" cy="830263"/>
          </a:xfrm>
          <a:prstGeom prst="rect">
            <a:avLst/>
          </a:prstGeom>
        </p:spPr>
        <p:txBody>
          <a:bodyPr lIns="90000" tIns="46800" rIns="90000" bIns="46800" anchor="ctr">
            <a:norm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意为学员和教师提供一个情报交流分享展示的平台</a:t>
            </a:r>
          </a:p>
        </p:txBody>
      </p:sp>
      <p:sp>
        <p:nvSpPr>
          <p:cNvPr id="45" name="Oval 44"/>
          <p:cNvSpPr/>
          <p:nvPr>
            <p:custDataLst>
              <p:tags r:id="rId10"/>
            </p:custDataLst>
          </p:nvPr>
        </p:nvSpPr>
        <p:spPr>
          <a:xfrm>
            <a:off x="5938203" y="2245043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6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Freeform 6"/>
          <p:cNvSpPr/>
          <p:nvPr>
            <p:custDataLst>
              <p:tags r:id="rId11"/>
            </p:custDataLst>
          </p:nvPr>
        </p:nvSpPr>
        <p:spPr bwMode="auto">
          <a:xfrm>
            <a:off x="6041390" y="2362518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6443028" y="2021205"/>
            <a:ext cx="4918075" cy="828675"/>
          </a:xfrm>
          <a:prstGeom prst="rect">
            <a:avLst/>
          </a:prstGeom>
        </p:spPr>
        <p:txBody>
          <a:bodyPr lIns="90000" tIns="46800" rIns="90000" bIns="46800" anchor="ctr">
            <a:normAutofit lnSpcReduction="20000"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构建了一个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人工智能学院工作内网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直角三角形 18"/>
          <p:cNvSpPr/>
          <p:nvPr>
            <p:custDataLst>
              <p:tags r:id="rId13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45795" y="57785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>
                <a:sym typeface="+mn-ea"/>
              </a:rPr>
              <a:t>远程托管小组（</a:t>
            </a:r>
            <a:r>
              <a:rPr lang="en-US" altLang="zh-CN" sz="4000">
                <a:sym typeface="+mn-ea"/>
              </a:rPr>
              <a:t>Orphan</a:t>
            </a:r>
            <a:r>
              <a:rPr lang="zh-CN" altLang="en-US" sz="4000">
                <a:sym typeface="+mn-ea"/>
              </a:rPr>
              <a:t>）</a:t>
            </a:r>
          </a:p>
        </p:txBody>
      </p: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TAHANK YOU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>
                <a:sym typeface="+mn-ea"/>
              </a:rPr>
              <a:t>远程托管小组（</a:t>
            </a:r>
            <a:r>
              <a:rPr lang="en-US" altLang="zh-CN" sz="3200">
                <a:sym typeface="+mn-ea"/>
              </a:rPr>
              <a:t>Orphan</a:t>
            </a:r>
            <a:r>
              <a:rPr sz="3200">
                <a:sym typeface="+mn-ea"/>
              </a:rPr>
              <a:t>）</a:t>
            </a:r>
            <a:r>
              <a:rPr lang="zh-CN" altLang="en-US" sz="3200"/>
              <a:t>组员情况：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400" dirty="0"/>
          </a:p>
          <a:p>
            <a:r>
              <a:rPr lang="zh-CN" altLang="en-US" sz="2400" dirty="0"/>
              <a:t>组长：</a:t>
            </a:r>
            <a:r>
              <a:rPr lang="en-US" altLang="zh-CN" dirty="0">
                <a:sym typeface="+mn-ea"/>
              </a:rPr>
              <a:t>xx</a:t>
            </a:r>
            <a:r>
              <a:rPr dirty="0">
                <a:sym typeface="+mn-ea"/>
              </a:rPr>
              <a:t>（上海）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—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用户模块</a:t>
            </a:r>
            <a:r>
              <a:rPr lang="zh-CN" altLang="en-US" sz="2400" dirty="0"/>
              <a:t>；</a:t>
            </a:r>
          </a:p>
          <a:p>
            <a:r>
              <a:rPr lang="en-US" altLang="zh-CN" dirty="0">
                <a:sym typeface="+mn-ea"/>
              </a:rPr>
              <a:t>xx</a:t>
            </a:r>
            <a:r>
              <a:rPr dirty="0">
                <a:sym typeface="+mn-ea"/>
              </a:rPr>
              <a:t>（上海）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—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留言模块</a:t>
            </a:r>
            <a:r>
              <a:rPr lang="zh-CN" altLang="en-US" sz="2400" dirty="0"/>
              <a:t>；  </a:t>
            </a:r>
          </a:p>
          <a:p>
            <a:r>
              <a:rPr lang="en-US" altLang="zh-CN" dirty="0"/>
              <a:t>xx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（黑龙江）—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就业喜报模块</a:t>
            </a:r>
            <a:r>
              <a:rPr lang="zh-CN" altLang="en-US" sz="2400" dirty="0"/>
              <a:t> ； </a:t>
            </a:r>
          </a:p>
          <a:p>
            <a:r>
              <a:rPr lang="en-US" altLang="zh-CN">
                <a:sym typeface="+mn-ea"/>
              </a:rPr>
              <a:t>xx </a:t>
            </a:r>
            <a:r>
              <a:rPr dirty="0">
                <a:sym typeface="+mn-ea"/>
              </a:rPr>
              <a:t>（昆明）—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文章内容模块</a:t>
            </a:r>
            <a:r>
              <a:rPr lang="zh-CN" altLang="en-US" sz="2400" dirty="0"/>
              <a:t>    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首页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41410" y="1735455"/>
            <a:ext cx="3450590" cy="2806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400"/>
          </a:p>
          <a:p>
            <a:r>
              <a:rPr lang="zh-CN" altLang="en-US" sz="2400"/>
              <a:t>游客访问点击登录、注册按钮将跳转至注册登录页面。</a:t>
            </a:r>
          </a:p>
          <a:p>
            <a:endParaRPr lang="en-US" altLang="zh-CN">
              <a:solidFill>
                <a:schemeClr val="accent3"/>
              </a:solidFill>
            </a:endParaRPr>
          </a:p>
          <a:p>
            <a:endParaRPr lang="en-US" altLang="zh-CN">
              <a:solidFill>
                <a:schemeClr val="accent3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1217930"/>
            <a:ext cx="7747635" cy="4004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注册登录界面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0" y="780415"/>
            <a:ext cx="35941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用户可在此进行登陆注册的操作</a:t>
            </a:r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验证码通过容联云通讯进行发送，密码采用</a:t>
            </a:r>
            <a:r>
              <a:rPr lang="en-US" altLang="zh-CN" sz="2400"/>
              <a:t>MD5</a:t>
            </a:r>
            <a:r>
              <a:rPr lang="zh-CN" altLang="en-US" sz="2400"/>
              <a:t>加密。</a:t>
            </a:r>
          </a:p>
          <a:p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110" y="533336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登录后页面跳转到首页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294130"/>
            <a:ext cx="3548380" cy="3691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60" y="1294130"/>
            <a:ext cx="3632200" cy="3690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580" y="3596005"/>
            <a:ext cx="3398520" cy="1737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660" y="5464810"/>
            <a:ext cx="6187440" cy="746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77" y="118749"/>
            <a:ext cx="10852237" cy="441964"/>
          </a:xfrm>
        </p:spPr>
        <p:txBody>
          <a:bodyPr/>
          <a:lstStyle/>
          <a:p>
            <a:r>
              <a:rPr lang="zh-CN" altLang="en-US"/>
              <a:t>注册界面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8165" y="4432300"/>
            <a:ext cx="59410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(1) </a:t>
            </a:r>
            <a:r>
              <a:rPr lang="zh-CN" altLang="en-US" sz="2400"/>
              <a:t>对用户有无内容输入的校验</a:t>
            </a:r>
          </a:p>
          <a:p>
            <a:endParaRPr lang="en-US" altLang="zh-CN" sz="2400"/>
          </a:p>
          <a:p>
            <a:r>
              <a:rPr lang="en-US" altLang="zh-CN" sz="2400"/>
              <a:t>1. </a:t>
            </a:r>
            <a:r>
              <a:rPr lang="zh-CN" altLang="en-US" sz="2400"/>
              <a:t>用户名为空时，提示</a:t>
            </a:r>
            <a:r>
              <a:rPr lang="en-US" altLang="zh-CN" sz="2400"/>
              <a:t>“</a:t>
            </a:r>
            <a:r>
              <a:rPr lang="zh-CN" altLang="en-US" sz="2400"/>
              <a:t>请输入用户名</a:t>
            </a:r>
            <a:r>
              <a:rPr lang="en-US" altLang="zh-CN" sz="2400"/>
              <a:t>”</a:t>
            </a:r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邮箱</a:t>
            </a:r>
            <a:r>
              <a:rPr lang="zh-CN" altLang="en-US" sz="2400">
                <a:sym typeface="+mn-ea"/>
              </a:rPr>
              <a:t>为空时，提示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请输入邮箱</a:t>
            </a:r>
            <a:r>
              <a:rPr lang="en-US" altLang="zh-CN" sz="2400">
                <a:sym typeface="+mn-ea"/>
              </a:rPr>
              <a:t>”</a:t>
            </a:r>
            <a:endParaRPr lang="zh-CN" altLang="en-US" sz="2400"/>
          </a:p>
          <a:p>
            <a:pPr algn="l">
              <a:buClrTx/>
              <a:buSzTx/>
              <a:buNone/>
            </a:pPr>
            <a:r>
              <a:rPr lang="zh-CN" altLang="en-US" sz="2400"/>
              <a:t>3. 密码</a:t>
            </a:r>
            <a:r>
              <a:rPr lang="zh-CN" altLang="en-US" sz="2400">
                <a:sym typeface="+mn-ea"/>
              </a:rPr>
              <a:t>为空时，提示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请输入密码</a:t>
            </a:r>
            <a:r>
              <a:rPr lang="en-US" altLang="zh-CN" sz="2400">
                <a:sym typeface="+mn-ea"/>
              </a:rPr>
              <a:t>”</a:t>
            </a:r>
          </a:p>
          <a:p>
            <a:pPr algn="l">
              <a:buClrTx/>
              <a:buSzTx/>
              <a:buNone/>
            </a:pPr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. 手机号为空时，提示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请输入手机号</a:t>
            </a:r>
            <a:r>
              <a:rPr lang="en-US" altLang="zh-CN" sz="2400">
                <a:sym typeface="+mn-ea"/>
              </a:rPr>
              <a:t>”</a:t>
            </a:r>
            <a:endParaRPr lang="zh-CN" altLang="en-US" sz="2400"/>
          </a:p>
          <a:p>
            <a:pPr algn="l">
              <a:buClrTx/>
              <a:buSzTx/>
              <a:buNone/>
            </a:pPr>
            <a:endParaRPr lang="zh-CN" altLang="en-US" sz="2400"/>
          </a:p>
          <a:p>
            <a:pPr algn="l">
              <a:buClrTx/>
              <a:buSzTx/>
              <a:buNone/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646430"/>
            <a:ext cx="3275330" cy="3456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40" y="118745"/>
            <a:ext cx="3274695" cy="34855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775" y="646430"/>
            <a:ext cx="3247390" cy="3456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135" y="118745"/>
            <a:ext cx="3274695" cy="3495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765" y="646430"/>
            <a:ext cx="3268980" cy="34569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51065" y="4972050"/>
            <a:ext cx="4280535" cy="142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5.</a:t>
            </a:r>
            <a:r>
              <a:rPr lang="zh-CN" altLang="en-US" sz="2400"/>
              <a:t>验证码为空时，与验证码过期时提示一致，</a:t>
            </a:r>
            <a:r>
              <a:rPr lang="en-US" altLang="zh-CN" sz="2400"/>
              <a:t>“</a:t>
            </a:r>
            <a:r>
              <a:rPr lang="zh-CN" altLang="en-US" sz="2400"/>
              <a:t>验证码已过期，请重新获取</a:t>
            </a:r>
            <a:r>
              <a:rPr lang="en-US" altLang="zh-CN" sz="2400"/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77" y="118749"/>
            <a:ext cx="10852237" cy="441964"/>
          </a:xfrm>
        </p:spPr>
        <p:txBody>
          <a:bodyPr/>
          <a:lstStyle/>
          <a:p>
            <a:r>
              <a:rPr lang="zh-CN" altLang="en-US"/>
              <a:t>注册界面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24115" y="1113155"/>
            <a:ext cx="3842385" cy="4097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(2)</a:t>
            </a:r>
            <a:r>
              <a:rPr lang="zh-CN" altLang="en-US" sz="2400"/>
              <a:t>对用户输入内容的校验</a:t>
            </a:r>
            <a:endParaRPr lang="en-US" altLang="zh-CN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1.</a:t>
            </a:r>
            <a:r>
              <a:rPr lang="zh-CN" altLang="en-US" sz="2400"/>
              <a:t>两次密码不一致时，提示</a:t>
            </a:r>
            <a:r>
              <a:rPr lang="en-US" altLang="zh-CN" sz="2400"/>
              <a:t>“</a:t>
            </a:r>
            <a:r>
              <a:rPr lang="zh-CN" altLang="en-US" sz="2400"/>
              <a:t>两次提交的密码不一致</a:t>
            </a:r>
            <a:r>
              <a:rPr lang="en-US" altLang="zh-CN" sz="2400"/>
              <a:t>”</a:t>
            </a:r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2.</a:t>
            </a:r>
            <a:r>
              <a:rPr lang="zh-CN" altLang="en-US" sz="2400"/>
              <a:t>用户名在数据库中已存在时，提示</a:t>
            </a:r>
            <a:r>
              <a:rPr lang="en-US" altLang="zh-CN" sz="2400"/>
              <a:t>“</a:t>
            </a:r>
            <a:r>
              <a:rPr lang="zh-CN" altLang="en-US" sz="2400"/>
              <a:t>用户名已存在</a:t>
            </a:r>
            <a:r>
              <a:rPr lang="en-US" altLang="zh-CN" sz="2400"/>
              <a:t>”</a:t>
            </a:r>
            <a:endParaRPr lang="en-US" sz="2400"/>
          </a:p>
          <a:p>
            <a:endParaRPr lang="en-US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949325"/>
            <a:ext cx="3251835" cy="3455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160" y="2966085"/>
            <a:ext cx="3244850" cy="3418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77" y="118749"/>
            <a:ext cx="10852237" cy="441964"/>
          </a:xfrm>
        </p:spPr>
        <p:txBody>
          <a:bodyPr/>
          <a:lstStyle/>
          <a:p>
            <a:r>
              <a:rPr lang="zh-CN" altLang="en-US"/>
              <a:t>注册界面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6280" y="4786630"/>
            <a:ext cx="6158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(3)</a:t>
            </a:r>
            <a:r>
              <a:rPr lang="zh-CN" altLang="en-US" sz="2400"/>
              <a:t>验证码部分</a:t>
            </a:r>
            <a:endParaRPr lang="en-US" sz="2400"/>
          </a:p>
          <a:p>
            <a:endParaRPr lang="zh-CN" altLang="en-US" sz="2400"/>
          </a:p>
          <a:p>
            <a:r>
              <a:rPr lang="en-US" altLang="zh-CN" sz="2400"/>
              <a:t>1.</a:t>
            </a:r>
            <a:r>
              <a:rPr lang="zh-CN" altLang="en-US" sz="2400"/>
              <a:t>点击获取验证码时，服务发送验证码到输入的手机号，且按钮进入</a:t>
            </a:r>
            <a:r>
              <a:rPr lang="en-US" altLang="zh-CN" sz="2400"/>
              <a:t>60s</a:t>
            </a:r>
            <a:r>
              <a:rPr lang="zh-CN" altLang="en-US" sz="2400"/>
              <a:t>倒计时。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664210"/>
            <a:ext cx="3649980" cy="3790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940" y="643890"/>
            <a:ext cx="3658870" cy="3790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095" y="664210"/>
            <a:ext cx="3465830" cy="3769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73925" y="445770"/>
            <a:ext cx="4728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</a:t>
            </a:r>
            <a:r>
              <a:rPr lang="zh-CN" altLang="en-US" sz="2400"/>
              <a:t>验证码与缓存中存储的不一致时，提示</a:t>
            </a:r>
            <a:r>
              <a:rPr lang="en-US" altLang="zh-CN" sz="2400"/>
              <a:t>“</a:t>
            </a:r>
            <a:r>
              <a:rPr lang="zh-CN" altLang="en-US" sz="2400"/>
              <a:t>验证码错误</a:t>
            </a:r>
            <a:r>
              <a:rPr lang="en-US" altLang="zh-CN" sz="2400"/>
              <a:t>”</a:t>
            </a:r>
            <a:r>
              <a:rPr lang="zh-CN" altLang="en-US" sz="2400"/>
              <a:t>。</a:t>
            </a:r>
          </a:p>
          <a:p>
            <a:endParaRPr lang="en-US" altLang="zh-CN" sz="2400"/>
          </a:p>
          <a:p>
            <a:r>
              <a:rPr lang="en-US" altLang="zh-CN" sz="2400"/>
              <a:t>3.</a:t>
            </a:r>
            <a:r>
              <a:rPr lang="zh-CN" altLang="en-US" sz="2400"/>
              <a:t>与前端设计对应，</a:t>
            </a:r>
            <a:r>
              <a:rPr lang="en-US" altLang="zh-CN" sz="2400"/>
              <a:t>60s</a:t>
            </a:r>
            <a:r>
              <a:rPr lang="zh-CN" altLang="en-US" sz="2400"/>
              <a:t>内再次获取验证码会提示</a:t>
            </a:r>
            <a:r>
              <a:rPr lang="en-US" altLang="zh-CN" sz="2400"/>
              <a:t>“</a:t>
            </a:r>
            <a:r>
              <a:rPr lang="zh-CN" altLang="en-US" sz="2400"/>
              <a:t>短信发送过于频繁</a:t>
            </a:r>
            <a:r>
              <a:rPr lang="en-US" altLang="zh-CN" sz="2400"/>
              <a:t>”</a:t>
            </a:r>
            <a:r>
              <a:rPr lang="zh-CN" altLang="en-US" sz="2400"/>
              <a:t>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80" y="2781935"/>
            <a:ext cx="4382135" cy="16732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0" y="4556760"/>
            <a:ext cx="4371975" cy="2028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42244"/>
            <a:ext cx="10852237" cy="441964"/>
          </a:xfrm>
        </p:spPr>
        <p:txBody>
          <a:bodyPr/>
          <a:lstStyle/>
          <a:p>
            <a:r>
              <a:rPr lang="zh-CN" altLang="en-US"/>
              <a:t>登录界面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40750" y="891540"/>
            <a:ext cx="3551555" cy="469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对用户有无内容输入的校验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用户名为空，提示</a:t>
            </a:r>
            <a:r>
              <a:rPr lang="en-US" altLang="zh-CN"/>
              <a:t>“</a:t>
            </a:r>
            <a:r>
              <a:rPr lang="zh-CN" altLang="en-US"/>
              <a:t>输入用户名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密码为空，提示</a:t>
            </a:r>
            <a:r>
              <a:rPr lang="en-US" altLang="zh-CN"/>
              <a:t>“</a:t>
            </a:r>
            <a:r>
              <a:rPr lang="zh-CN" altLang="en-US"/>
              <a:t>输入密码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.</a:t>
            </a:r>
            <a:r>
              <a:rPr lang="zh-CN" altLang="en-US">
                <a:sym typeface="+mn-ea"/>
              </a:rPr>
              <a:t>对用户输入内容的校验</a:t>
            </a:r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数据库中不存在对应用户时，提示</a:t>
            </a:r>
            <a:r>
              <a:rPr lang="en-US" altLang="zh-CN"/>
              <a:t>“</a:t>
            </a:r>
            <a:r>
              <a:rPr lang="zh-CN" altLang="en-US"/>
              <a:t>用户名不存在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密码与数据库中所存不匹配时，提示</a:t>
            </a:r>
            <a:r>
              <a:rPr lang="en-US" altLang="zh-CN"/>
              <a:t>“</a:t>
            </a:r>
            <a:r>
              <a:rPr lang="zh-CN" altLang="en-US"/>
              <a:t>密码错误</a:t>
            </a:r>
            <a:r>
              <a:rPr lang="en-US" altLang="zh-CN"/>
              <a:t>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664210"/>
            <a:ext cx="4541520" cy="2979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671830"/>
            <a:ext cx="4234180" cy="2775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" y="3447415"/>
            <a:ext cx="4259580" cy="2811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320" y="3448050"/>
            <a:ext cx="4262120" cy="2810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5f5be15-8f52-48fb-9760-a2d967081572"/>
  <p:tag name="COMMONDATA" val="eyJoZGlkIjoiMGM3ZjA3MjFkZTYzYzIwYzk4YjU1YzI3MjRlNThkZ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657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577_9"/>
  <p:tag name="KSO_WM_TEMPLATE_SUBCATEGORY" val="0"/>
  <p:tag name="KSO_WM_SLIDE_TYPE" val="text"/>
  <p:tag name="KSO_WM_SLIDE_SUBTYPE" val="diag"/>
  <p:tag name="KSO_WM_SLIDE_ITEM_CNT" val="4"/>
  <p:tag name="KSO_WM_SLIDE_INDEX" val="9"/>
  <p:tag name="KSO_WM_SLIDE_SIZE" val="427*328.875"/>
  <p:tag name="KSO_WM_SLIDE_POSITION" val="463.625*126.375"/>
  <p:tag name="KSO_WM_DIAGRAM_GROUP_CODE" val="l1-5"/>
  <p:tag name="KSO_WM_SLIDE_DIAGTYPE" val="l"/>
  <p:tag name="KSO_WM_TAG_VERSION" val="1.0"/>
  <p:tag name="KSO_WM_BEAUTIFY_FLAG" val="#wm#"/>
  <p:tag name="KSO_WM_TEMPLATE_CATEGORY" val="custom"/>
  <p:tag name="KSO_WM_TEMPLATE_INDEX" val="20196577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6"/>
  <p:tag name="KSO_WM_UNIT_ID" val="custom20196577_9*i*6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5"/>
  <p:tag name="KSO_WM_UNIT_ID" val="custom20196577_9*i*5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1"/>
  <p:tag name="KSO_WM_UNIT_ID" val="custom20196577_9*l_h_i*1_4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2"/>
  <p:tag name="KSO_WM_UNIT_ID" val="custom20196577_9*l_h_i*1_4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4_1"/>
  <p:tag name="KSO_WM_UNIT_ID" val="custom20196577_9*l_h_f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1"/>
  <p:tag name="KSO_WM_UNIT_ID" val="custom20196577_9*l_h_i*1_3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2"/>
  <p:tag name="KSO_WM_UNIT_ID" val="custom20196577_9*l_h_i*1_3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3_1"/>
  <p:tag name="KSO_WM_UNIT_ID" val="custom20196577_9*l_h_f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1"/>
  <p:tag name="KSO_WM_UNIT_ID" val="custom20196577_9*l_h_i*1_2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2"/>
  <p:tag name="KSO_WM_UNIT_ID" val="custom20196577_9*l_h_i*1_2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2_1"/>
  <p:tag name="KSO_WM_UNIT_ID" val="custom20196577_9*l_h_f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8"/>
  <p:tag name="KSO_WM_UNIT_ID" val="custom20196577_9*i*8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a"/>
  <p:tag name="KSO_WM_UNIT_INDEX" val="1"/>
  <p:tag name="KSO_WM_UNIT_ID" val="custom20196577_9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7"/>
  <p:tag name="KSO_WM_UNIT_ID" val="custom20196577_9*i*7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86,&quot;width&quot;:16418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57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577_12"/>
  <p:tag name="KSO_WM_TEMPLATE_SUBCATEGORY" val="0"/>
  <p:tag name="KSO_WM_SLIDE_TYPE" val="endPage"/>
  <p:tag name="KSO_WM_SLIDE_SUBTYPE" val="pureTxt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196577"/>
  <p:tag name="KSO_WM_SLIDE_LAYOUT" val="a"/>
  <p:tag name="KSO_WM_SLIDE_LAYOUT_CNT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577_12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TAHANK YOU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Macintosh PowerPoint</Application>
  <PresentationFormat>宽屏</PresentationFormat>
  <Paragraphs>107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</vt:lpstr>
      <vt:lpstr>Arial</vt:lpstr>
      <vt:lpstr>Calibri</vt:lpstr>
      <vt:lpstr>1_Office 主题​​</vt:lpstr>
      <vt:lpstr>2_Office 主题​​</vt:lpstr>
      <vt:lpstr>托管 Orphan</vt:lpstr>
      <vt:lpstr>PowerPoint 演示文稿</vt:lpstr>
      <vt:lpstr>远程托管小组（Orphan）组员情况：</vt:lpstr>
      <vt:lpstr>首页</vt:lpstr>
      <vt:lpstr>注册登录界面</vt:lpstr>
      <vt:lpstr>注册界面</vt:lpstr>
      <vt:lpstr>注册界面</vt:lpstr>
      <vt:lpstr>注册界面</vt:lpstr>
      <vt:lpstr>登录界面</vt:lpstr>
      <vt:lpstr>登录后的变化</vt:lpstr>
      <vt:lpstr>个人资料页</vt:lpstr>
      <vt:lpstr>密码修改页</vt:lpstr>
      <vt:lpstr>密码修改页</vt:lpstr>
      <vt:lpstr>就业喜报  </vt:lpstr>
      <vt:lpstr>文章模块--发表文章</vt:lpstr>
      <vt:lpstr>文章模块--文章列表</vt:lpstr>
      <vt:lpstr>文章模块--文章详情</vt:lpstr>
      <vt:lpstr>留言模块--添加留言区</vt:lpstr>
      <vt:lpstr>留言模块--留言展示区</vt:lpstr>
      <vt:lpstr>TAHANK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托管 Orphan</dc:title>
  <dc:creator/>
  <cp:lastModifiedBy>Microsoft Office User</cp:lastModifiedBy>
  <cp:revision>22</cp:revision>
  <dcterms:created xsi:type="dcterms:W3CDTF">2022-11-16T10:33:00Z</dcterms:created>
  <dcterms:modified xsi:type="dcterms:W3CDTF">2022-12-04T10:46:40Z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FA001FEE9B6C4665BBDAEDE079003ECD</vt:lpwstr>
  </property>
</Properties>
</file>